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84" r:id="rId12"/>
    <p:sldId id="285" r:id="rId13"/>
    <p:sldId id="286" r:id="rId14"/>
    <p:sldId id="267" r:id="rId15"/>
    <p:sldId id="288" r:id="rId16"/>
    <p:sldId id="287" r:id="rId17"/>
    <p:sldId id="268" r:id="rId18"/>
    <p:sldId id="269" r:id="rId19"/>
    <p:sldId id="271" r:id="rId20"/>
    <p:sldId id="270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65" r:id="rId32"/>
    <p:sldId id="266" r:id="rId33"/>
    <p:sldId id="272" r:id="rId34"/>
  </p:sldIdLst>
  <p:sldSz cx="14630400" cy="8229600"/>
  <p:notesSz cx="8229600" cy="14630400"/>
  <p:embeddedFontLst>
    <p:embeddedFont>
      <p:font typeface="Cabin" panose="020B0604020202020204" charset="0"/>
      <p:regular r:id="rId36"/>
    </p:embeddedFont>
    <p:embeddedFont>
      <p:font typeface="Cascadia Mono" panose="020B0609020000020004" pitchFamily="49" charset="0"/>
      <p:regular r:id="rId37"/>
      <p:bold r:id="rId38"/>
      <p:italic r:id="rId39"/>
      <p:boldItalic r:id="rId40"/>
    </p:embeddedFont>
    <p:embeddedFont>
      <p:font typeface="Colonna MT" panose="04020805060202030203" pitchFamily="82" charset="0"/>
      <p:regular r:id="rId41"/>
    </p:embeddedFont>
    <p:embeddedFont>
      <p:font typeface="Unbounded" panose="020B0604020202020204" charset="0"/>
      <p:regular r:id="rId42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205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031E-2114-1D68-7F6C-9DA7EB52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DE484-F6A7-5B76-5595-2417B81F0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717A7E-8210-9DE5-3C01-1A760D940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1E885-BFB8-1DF2-710F-53BE4EB39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47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95E11-0C18-335F-4D52-8098F4117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016D9-BE29-47D8-1A01-C9021C5CB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200F2-5ACE-78A7-1E73-54F264F64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FCC0F-DC93-FDFB-49F1-4542B28B58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94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33D0D-F288-0B7B-6947-FDC2A0361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CBFB5-49FD-39FD-817A-E3BD9D96D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CF2FA7-A233-14DF-0FCB-EB111D914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A66AB-C108-4834-0F9B-EA9CE85BF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87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3962D-77C2-8E8B-D7C7-E4E57F200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34AE2-DCF3-C765-6826-1CE00A4D9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33849-8849-114F-A51A-F8ACBA863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BFC69-EFA6-52B3-BDEA-68E1F4441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5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46FDF-FBC5-1EAA-D73B-76C9A515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EBB03-FCD2-1C65-FA20-44EFCAA89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C3B1C-474B-3B86-CF4D-90050683E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851DC-9B50-8D81-5256-5E6D0F22E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17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1AA2-61AD-71C4-3DF8-A8F4D69A6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3BD573-4087-42B4-CE8A-B1E3DF562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469DB-9B91-4326-E47E-1B5B11B35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15B41-0E8C-2ED0-8DAE-71F9C67BA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3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9084C-DA6E-571B-3D60-06E7AA9C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7082E7-B76C-EE40-B05A-89123B8BB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CB3F2-5E70-3507-CB40-0AB7FB634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434D3-1783-2D85-65A3-F8858477D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89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4DAAE-C056-5977-3442-1EFE2D3C2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6B060-91D6-4EC3-4A89-E2F80C3AA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323360-5091-268D-C1DA-B572B443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6571F-7C54-36AF-8460-7FA582A17C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34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E178-8A35-B2EA-13E4-1C0B0825D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D8439-86CE-071D-9495-4033845BE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C9A0E-163F-7D56-CFD3-258551AA1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C3BAA-1891-8C31-8F58-BFE79B8D9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4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3F64-36BE-6A50-44FD-A50AFA1FA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130B3-3B1E-1153-DF9A-3D79BFA54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A4598-8653-C52C-CE45-EC1B32E55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ED3C-9752-F81D-9794-D4D40BAB0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7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43C1D-0DC8-9544-1064-ACCDE5F65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2539CE-3810-61F0-9C64-C720A5884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284426-D852-88AC-32D3-848C7C1FE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160C8-2D21-097B-EBA0-398103031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84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A34D1-D535-C7E5-FC09-EBBBE39A6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B35E0-3EC5-8956-FEC9-4C5CA06C9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CF8B6-5F59-5B50-5CC5-6FE85D0F1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D9A8A-D971-6B19-D4C4-F94ECF173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37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630D0-D841-4078-E840-784DA0D6B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270E1-820B-86BE-7050-4CFBFC473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030E3-F230-B15B-9621-B8D7BC466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DF716-6461-3D99-AA69-C7E5C8ACA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46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42C3E-BA0D-23E9-EB7A-64CC72666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6FFDA-9821-6AB3-19C3-69742FC9D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FD4F0-3B2F-89AF-FA66-F5671192A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96BFA-0412-D69F-7515-F5A00A273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4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090EB-3F72-B3DA-C772-FED80216D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6D6F2-D5D7-6B77-7D52-8F849A131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4FA4E-4A8A-E3AD-601C-5374A5912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8802B-5ED8-C75C-A74A-64D2F4313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69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58EE8-DB7E-F20E-EAA2-3CBBCB337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4F5A62-4F33-6F7A-20F0-DF1B968FB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841A30-7BEF-2D32-0286-EF1644399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3832C-5972-8877-7FC7-425ADD21A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28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D1A0-9B0F-6323-6E7B-0C78440B5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BAFF8-AF64-B2BF-CCB0-E9AE87AC0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B67CF-3AC3-9EAC-19B1-A584AE5B6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9802E-0DA1-1859-9C35-58570038AD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D7637-90BF-00A8-FE6C-BFAEF89EE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7A88BD-9FD4-B25A-3BFC-21F7DF59A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63E8F-F384-E456-8EEF-7DFEFAA14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C9053-F95D-A98C-4A44-F41E76210A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18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7E626-E114-ECC8-B59B-7CA12824D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D7205F-E0C4-B331-D513-376012390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29D58-9FCB-8E2C-AD24-A30F9763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5C7AA-DDF7-1539-420D-5D13CA37F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1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0C69-3CDF-9C8D-3F54-A8691935B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CAEFA-FF02-6EF1-0C54-7565A6914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48DE4-1EC8-0D11-B913-39FD98AE5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5F974-DE43-99BB-AAA8-AE3841AB2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46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28A06-1E00-DCA7-618D-BFF79F78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C4170-0A57-1FA3-7973-448AAA6105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DF42E-1135-A0DB-CC67-E7DF296CF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6FAD-E797-CF45-B834-41760F641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848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96B24-4A49-2666-DC40-FB2EEE89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6149A-97D0-2651-F992-953BB6FB4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2C2A9-EA29-664E-F03E-3C31FFF55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AFD75-50F7-1464-222F-C740004B66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51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openxmlformats.org/officeDocument/2006/relationships/image" Target="../media/image47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grama de flujo: terminador 12">
            <a:extLst>
              <a:ext uri="{FF2B5EF4-FFF2-40B4-BE49-F238E27FC236}">
                <a16:creationId xmlns:a16="http://schemas.microsoft.com/office/drawing/2014/main" id="{ED1BBB5A-587B-3A3A-7AAC-AF8D022FAA22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224" name="Picture 8" descr="Vetores de Fundo Comida - Baixe vetores grátis de alta qualidade do Freepik  | Freepik">
            <a:extLst>
              <a:ext uri="{FF2B5EF4-FFF2-40B4-BE49-F238E27FC236}">
                <a16:creationId xmlns:a16="http://schemas.microsoft.com/office/drawing/2014/main" id="{8A117DF3-FFA7-4D40-412A-18EFFE658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"/>
          <a:stretch>
            <a:fillRect/>
          </a:stretch>
        </p:blipFill>
        <p:spPr bwMode="auto">
          <a:xfrm>
            <a:off x="7659445" y="0"/>
            <a:ext cx="696041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858" y="1792902"/>
            <a:ext cx="6760964" cy="49137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2443" y="610432"/>
            <a:ext cx="7217002" cy="260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s-PE" sz="6600" b="1" noProof="0" dirty="0">
                <a:solidFill>
                  <a:srgbClr val="FFFFFF"/>
                </a:solidFill>
                <a:latin typeface="Colonna MT" panose="04020805060202030203" pitchFamily="82" charset="0"/>
                <a:ea typeface="SimSun-ExtG" panose="02010609060101010101" pitchFamily="49" charset="-122"/>
                <a:cs typeface="Unbounded" pitchFamily="34" charset="-120"/>
              </a:rPr>
              <a:t>“Sistema de Gestión Web para el Sabor Cajabambino”</a:t>
            </a:r>
            <a:endParaRPr lang="es-PE" sz="6600" b="1" noProof="0" dirty="0">
              <a:latin typeface="Colonna MT" panose="04020805060202030203" pitchFamily="82" charset="0"/>
              <a:ea typeface="SimSun-ExtG" panose="02010609060101010101" pitchFamily="49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442443" y="3041510"/>
            <a:ext cx="57633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Asignatura: </a:t>
            </a:r>
            <a:r>
              <a:rPr lang="en-US" sz="28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PROGRAMACIÓN APLICADA II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42443" y="3645633"/>
            <a:ext cx="57633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Integrantes:</a:t>
            </a:r>
            <a:r>
              <a:rPr lang="en-US" sz="28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42443" y="4249757"/>
            <a:ext cx="57633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Limay Rodriguez, Adriana Anthonela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42443" y="4681953"/>
            <a:ext cx="57633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Ramos Guerra, Aihnoa Jolie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42443" y="5114150"/>
            <a:ext cx="57633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Pérez Briceño, Darick André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42443" y="5546347"/>
            <a:ext cx="57633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Valdiviezo Zavaleta, Jesús Arturo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42443" y="6150470"/>
            <a:ext cx="57633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Docente:</a:t>
            </a:r>
            <a:r>
              <a:rPr lang="en-US" sz="28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 Ing. Mendoza Santos Carlos Eduardo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42443" y="6754593"/>
            <a:ext cx="57633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Cajamarca – Perú, Agosto, 2025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49BCC-9491-E893-D1B1-157D9E97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9EFA14-B73D-A86C-4E05-19DE14A1E386}"/>
              </a:ext>
            </a:extLst>
          </p:cNvPr>
          <p:cNvSpPr/>
          <p:nvPr/>
        </p:nvSpPr>
        <p:spPr>
          <a:xfrm>
            <a:off x="579806" y="3468028"/>
            <a:ext cx="13786898" cy="129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66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Ejemplo</a:t>
            </a:r>
            <a:r>
              <a:rPr lang="en-US" sz="66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 de </a:t>
            </a:r>
            <a:r>
              <a:rPr lang="en-US" sz="66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Funcionamiento</a:t>
            </a:r>
            <a:r>
              <a:rPr lang="en-US" sz="66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 del </a:t>
            </a:r>
            <a:r>
              <a:rPr lang="en-US" sz="66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sistema</a:t>
            </a:r>
            <a:endParaRPr lang="en-US" sz="6600" dirty="0">
              <a:latin typeface="Colonna MT" panose="04020805060202030203" pitchFamily="82" charset="0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199FCBA8-2564-BE41-817B-B647324E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230" y="4114800"/>
            <a:ext cx="4711837" cy="4495471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B5BF9FBF-0FE0-445C-E68F-EF23B12C492E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CAB22BFD-F022-ABD0-7CEF-009D80082905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618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19FE9-20A4-E1F5-FEFC-C12FFA60E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4A89D8B9-BBCE-E464-B169-B92B04F88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230" y="4114800"/>
            <a:ext cx="4711837" cy="4495471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322576D6-23D8-0538-BA91-A03C34AEE55F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E64C77C7-EAE6-6D57-9845-A191A861CB13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91EA33-9874-4BA2-D0B2-391C412C12A0}"/>
              </a:ext>
            </a:extLst>
          </p:cNvPr>
          <p:cNvSpPr txBox="1"/>
          <p:nvPr/>
        </p:nvSpPr>
        <p:spPr>
          <a:xfrm>
            <a:off x="2506237" y="1624485"/>
            <a:ext cx="6949997" cy="53014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40385" algn="l">
              <a:spcAft>
                <a:spcPts val="300"/>
              </a:spcAft>
              <a:buNone/>
            </a:pPr>
            <a:r>
              <a:rPr lang="es-PE" sz="16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s-PE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PE" sz="16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partial</a:t>
            </a:r>
            <a:r>
              <a:rPr lang="es-PE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PE" sz="16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</a:t>
            </a:r>
            <a:r>
              <a:rPr lang="es-PE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PE" sz="160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Empleado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s-PE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IdEmpleado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NombreCompleto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!;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Dni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!;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DateOnly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FechaNacimiento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Direccion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Telefono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CorreoElectronico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Rol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!;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Turno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!;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DateOnly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FechaContratacion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decimal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Salario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Estado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Usuario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!;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Contrasena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!;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3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ICollection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Pedido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Pedidos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Pedido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&gt;();</a:t>
            </a:r>
            <a:endParaRPr lang="es-E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s-PE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Calibri" panose="020F0502020204030204" pitchFamily="34" charset="0"/>
              </a:rPr>
              <a:t>}</a:t>
            </a:r>
            <a:endParaRPr lang="es-ES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C4F5C211-E2D5-053C-4630-0CCE65D5BF22}"/>
              </a:ext>
            </a:extLst>
          </p:cNvPr>
          <p:cNvSpPr/>
          <p:nvPr/>
        </p:nvSpPr>
        <p:spPr>
          <a:xfrm>
            <a:off x="421751" y="670880"/>
            <a:ext cx="13786898" cy="129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66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Ejemplo</a:t>
            </a:r>
            <a:r>
              <a:rPr lang="en-US" sz="66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 de </a:t>
            </a:r>
            <a:r>
              <a:rPr lang="en-US" sz="66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Modelo</a:t>
            </a:r>
            <a:r>
              <a:rPr lang="en-US" sz="66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Empleado</a:t>
            </a:r>
            <a:endParaRPr lang="en-US" sz="6600" dirty="0">
              <a:latin typeface="Colonna MT" panose="040208050602020302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06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B3399-F6CA-E157-74B9-9ADB9EB0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1C96AB7C-C4A0-06EB-E4AC-DBD2E4A18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230" y="4114800"/>
            <a:ext cx="4711837" cy="4495471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E6E4B1CE-3F48-7481-7ACA-AA496531F30E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4325D226-6AF9-637F-D7F3-55E6AB8D186D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CBA9B2-4C37-3601-E079-E2E55D748605}"/>
              </a:ext>
            </a:extLst>
          </p:cNvPr>
          <p:cNvSpPr txBox="1"/>
          <p:nvPr/>
        </p:nvSpPr>
        <p:spPr>
          <a:xfrm>
            <a:off x="2302139" y="1481438"/>
            <a:ext cx="6761572" cy="64940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="table table-hover"&gt;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thead</a:t>
            </a:r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="table-dark sticky-top"&gt;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@Html.DisplayNameFor(model =&gt; model.NombreCompleto)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@Html.DisplayNameFor(model =&gt; model.Dni)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@Html.DisplayNameFor(model =&gt; model.Telefono)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@Html.DisplayNameFor(model =&gt; model.Rol)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@Html.DisplayNameFor(model =&gt; model.Estado)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Acción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thead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tbody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sv-SE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@</a:t>
            </a:r>
            <a:r>
              <a:rPr lang="sv-SE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sv-SE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sv-SE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item </a:t>
            </a:r>
            <a:r>
              <a:rPr lang="sv-SE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sv-SE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Model)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@Html.DisplayFor(modelItem =&gt; item.NombreCompleto)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pl-PL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@Html.DisplayFor(modelItem =&gt; item.Dni)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it-IT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@Html.DisplayFor(modelItem =&gt; item.Telefono)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@Html.DisplayFor(modelItem =&gt; item.Rol)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pt-BR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@Html.DisplayFor(modelItem =&gt; item.Estado)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</a:t>
            </a:r>
            <a:r>
              <a:rPr lang="en-U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span</a:t>
            </a:r>
            <a:r>
              <a:rPr lang="en-US" sz="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="badge badge-status bg-warning"&gt;&lt;</a:t>
            </a:r>
            <a:r>
              <a:rPr lang="en-US" sz="800" b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b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asp-action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="Edit"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b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asp-route-id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@item.IdEmpleado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Editar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800" b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&gt;&lt;/</a:t>
            </a:r>
            <a:r>
              <a:rPr lang="en-US" sz="800" b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span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b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span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b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="badge badge-status bg-info"&gt;&lt;</a:t>
            </a:r>
            <a:r>
              <a:rPr lang="en-US" sz="800" b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b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href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="javascript:void(0);"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b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onclick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="cargarDetalle(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@item.IdEmpleado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)"&gt;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Detalle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800" b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&gt;&lt;/</a:t>
            </a:r>
            <a:r>
              <a:rPr lang="en-US" sz="800" b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span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b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span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b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="badge badge-status bg-danger"&gt;&lt;</a:t>
            </a:r>
            <a:r>
              <a:rPr lang="en-US" sz="800" b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b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asp-action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="Delete"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b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asp-route-id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@item.IdEmpleado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"&gt;</a:t>
            </a:r>
            <a:r>
              <a:rPr lang="en-U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Eliminar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800" b="1">
                <a:solidFill>
                  <a:srgbClr val="800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&gt;&lt;/</a:t>
            </a:r>
            <a:r>
              <a:rPr lang="en-US" sz="800" b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span</a:t>
            </a:r>
            <a:r>
              <a:rPr lang="en-U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s-E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 b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td</a:t>
            </a:r>
            <a:r>
              <a:rPr lang="es-E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s-E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 b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</a:t>
            </a:r>
            <a:r>
              <a:rPr lang="es-E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es-ES" sz="800" b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 b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tbody</a:t>
            </a:r>
            <a:r>
              <a:rPr lang="es-E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s-E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s-ES" sz="800" b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s-ES" sz="800" b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35BBE11E-F239-CE85-7A6E-CD4EF02D0ED4}"/>
              </a:ext>
            </a:extLst>
          </p:cNvPr>
          <p:cNvSpPr/>
          <p:nvPr/>
        </p:nvSpPr>
        <p:spPr>
          <a:xfrm>
            <a:off x="421751" y="670880"/>
            <a:ext cx="13786898" cy="129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66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Ejemplo</a:t>
            </a:r>
            <a:r>
              <a:rPr lang="en-US" sz="66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 de Vista Index </a:t>
            </a:r>
            <a:r>
              <a:rPr lang="en-US" sz="66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Empleado</a:t>
            </a:r>
            <a:endParaRPr lang="en-US" sz="6600" dirty="0">
              <a:latin typeface="Colonna MT" panose="040208050602020302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32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82B03-5966-00F4-E43D-1D1DC1A6A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65FF5057-68BD-BE09-7B00-8FC9B245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230" y="4114800"/>
            <a:ext cx="4711837" cy="4495471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0B54EBAC-415E-7A8A-E29F-6B30A621F6DC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40CEED0F-272A-D5D4-F708-3FB3DD452D8A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42298-2B58-A05B-807F-5A26694CF4A5}"/>
              </a:ext>
            </a:extLst>
          </p:cNvPr>
          <p:cNvSpPr txBox="1"/>
          <p:nvPr/>
        </p:nvSpPr>
        <p:spPr>
          <a:xfrm>
            <a:off x="579120" y="1481438"/>
            <a:ext cx="8484591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EmpleadoController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s-E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Controller</a:t>
            </a:r>
            <a:endParaRPr lang="es-ES" sz="800" dirty="0">
              <a:solidFill>
                <a:srgbClr val="2B91A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readonly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RestauranteProgramacionIiContext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</a:t>
            </a:r>
            <a:r>
              <a:rPr lang="es-E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s-E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EmpleadoController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s-E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RestauranteProgramacionIiContext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{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_</a:t>
            </a:r>
            <a:r>
              <a:rPr lang="es-E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s-E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}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s-E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GET: Empleado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Index()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context.Empleados.ToListAsync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}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s-E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GET: Empleado/</a:t>
            </a:r>
            <a:r>
              <a:rPr lang="es-ES" sz="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Details</a:t>
            </a:r>
            <a:r>
              <a:rPr lang="es-E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/5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IActionResult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Details(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id)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{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(id ==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{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NotFound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}</a:t>
            </a:r>
          </a:p>
          <a:p>
            <a:endParaRPr lang="es-E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empleado =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</a:t>
            </a:r>
            <a:r>
              <a:rPr lang="es-E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context.Empleados</a:t>
            </a:r>
            <a:endParaRPr lang="es-E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.</a:t>
            </a:r>
            <a:r>
              <a:rPr lang="es-E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FirstOrDefaultAsync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(m =&gt; </a:t>
            </a:r>
            <a:r>
              <a:rPr lang="es-E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m.IdEmpleado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id);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(empleado ==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{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NotFound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}</a:t>
            </a:r>
          </a:p>
          <a:p>
            <a:endParaRPr lang="es-E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Request.Headers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"X-Requested-With"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== 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XMLHttpRequest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{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PartialView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s-E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"_</a:t>
            </a:r>
            <a:r>
              <a:rPr lang="es-ES" sz="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Details</a:t>
            </a:r>
            <a:r>
              <a:rPr lang="es-E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empleado); </a:t>
            </a:r>
            <a:r>
              <a:rPr lang="es-E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Retorna una vista parcial para solicitudes AJAX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}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s-E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si no es AJAX, devolver vista completa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s-E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View(empleado);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}</a:t>
            </a:r>
          </a:p>
          <a:p>
            <a:r>
              <a:rPr lang="es-E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F53B7989-AFAC-6CAD-EED0-6A275176028A}"/>
              </a:ext>
            </a:extLst>
          </p:cNvPr>
          <p:cNvSpPr/>
          <p:nvPr/>
        </p:nvSpPr>
        <p:spPr>
          <a:xfrm>
            <a:off x="421751" y="670880"/>
            <a:ext cx="13786898" cy="129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Ejemplo</a:t>
            </a:r>
            <a:r>
              <a:rPr lang="en-US" sz="48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 de </a:t>
            </a:r>
            <a:r>
              <a:rPr lang="en-US" sz="48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parte</a:t>
            </a:r>
            <a:r>
              <a:rPr lang="en-US" sz="48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 del </a:t>
            </a:r>
            <a:r>
              <a:rPr lang="en-US" sz="48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controlador</a:t>
            </a:r>
            <a:r>
              <a:rPr lang="en-US" sz="48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Empleado</a:t>
            </a:r>
            <a:endParaRPr lang="en-US" sz="4800" dirty="0">
              <a:latin typeface="Colonna MT" panose="040208050602020302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038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941A2-F124-75C7-8DBF-C2DCB6340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7BF19E-9117-371C-2FCE-9C0D15E5E170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Login: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0D24314-7D97-3C3F-44D9-7BD0BAFAB5E0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17BA9E4E-5EB5-3CDF-0BCE-ED27C18F358D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AE52294-06B3-2228-516F-4C89522B5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0128978-E49A-A284-821D-014254835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6AA9B6EB-00D0-CBA4-8F3A-775221153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9CACCC69-98D1-6E71-34A6-370FCF50D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BE5F3E70-2387-73BB-4C9F-C699563A1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29EA841E-9FD4-4D9F-0BFF-3C43CFAE9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EF29E210-5CDF-E0FF-F1BF-EECDC7BE0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60B0FF8E-D57E-74BE-332D-3F5049A9C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4C9CE57-63B9-C701-B879-2E39D3FCE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5E5F79-C27D-A229-2831-84FD27A1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4" y="979426"/>
            <a:ext cx="12730480" cy="670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37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C596F-085E-0F03-8BEF-FADC43EE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D3A4DBA-BD4B-250D-AD7B-DADA9E7274EB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Panel de </a:t>
            </a:r>
            <a:r>
              <a:rPr lang="en-US" sz="44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inicio</a:t>
            </a: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27B1165-C5DC-9724-B016-B941EF581897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E49DB99F-3771-C067-BB0B-A95D2D45827C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CD2F17B-DEFF-8158-0891-201825CE6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43A69F0C-5569-52A1-1175-2E4209952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3B901027-95EC-462A-F842-4EDDFFCEC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7963AA52-CF5C-C11C-C5ED-749A401FC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B4D6B58E-A601-C46F-12D6-CE0059999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E7F253D-2325-3C80-12F9-4609833DA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BF542D4E-B7BD-B690-8CC9-08830BC1E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F8E12BD-02DD-3A26-5F27-BBB1BF5BA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9B397931-842F-763F-E4A3-6EC994C98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3" name="Imagen 2" descr="Interfaz de usuario gráfica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B9D4BD70-A077-E3A2-547A-75EABFC1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66" y="2589973"/>
            <a:ext cx="12130267" cy="27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56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A5F7-E8EB-02BC-56B3-B637EDC5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D33E4A6-3691-92C9-93E9-138E5FA63CD5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Empleados</a:t>
            </a: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F26C47A-DB33-7DE5-30E8-CF8AC8E323C8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8607A643-271A-3546-4320-7AD1665EC0D9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056" name="Picture 8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EC039701-514D-F380-E315-40818D7B5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56" y="895348"/>
            <a:ext cx="13402720" cy="65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338DED57-F2C1-CF53-4B05-3BF3B1B32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473E7FDB-EF2D-C055-7728-88FE8E8DC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C529926-B74E-F9AE-EEC8-14FAC3F78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DBE3203-082E-6CB1-97B1-162BC2CC2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16CB23D2-4598-B3AF-484D-DC4B21139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5A1D38F1-0E11-4146-1652-2FC01CF27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5AE92A02-A592-6789-CBA2-3B3C747F6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2C309295-1543-378B-C825-2C64B3F83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A41C62BF-ADC6-EE17-5907-C7B911778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9889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D80D9-7949-8E36-4605-421D3FB4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6">
            <a:extLst>
              <a:ext uri="{FF2B5EF4-FFF2-40B4-BE49-F238E27FC236}">
                <a16:creationId xmlns:a16="http://schemas.microsoft.com/office/drawing/2014/main" id="{F5951A85-E548-A89A-6C2C-B9F048AC4DE8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F4C6F401-E2A1-DD7B-E44C-53A02EC9F8EA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D796D490-BF9F-CBDE-78A6-1F1658EEC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FF34914-2BFF-FA5B-F7D3-2CE996E65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E7327F10-9A78-B412-0FE1-8C137A5D3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5E05FF7A-E439-37D9-D131-88ACA6AE8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412B2478-152F-A9A4-C305-72A950E25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8EEE2AD3-3E27-8C16-AF8E-B4F2744AC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8BABCAEA-E8EE-F0BF-E58A-A05766578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24083D6-7BC4-D884-929B-0B4C2AC50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1A5CD753-1ADE-0A71-8170-6B5C355E0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A1430B58-1E05-DCF9-BFB3-E66FF6C0B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50" y="645468"/>
            <a:ext cx="14006775" cy="68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46C19-3E8F-B8A4-A262-BC1452A1D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6">
            <a:extLst>
              <a:ext uri="{FF2B5EF4-FFF2-40B4-BE49-F238E27FC236}">
                <a16:creationId xmlns:a16="http://schemas.microsoft.com/office/drawing/2014/main" id="{C792AF07-FC51-3EA9-E679-6C302934F8C0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51E0B8BA-8D16-3947-7BF9-23D422AACAC3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80FED6-E670-5C0C-36F1-1C01BA4D3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ED0295FD-3506-FE0E-3029-350B28C67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A4A6E08-6BF0-281B-56F1-731A9C61D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0A6C381B-9CCC-F4B6-1305-B8388EC3C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110C06CD-79CB-06E8-38E5-24E337F21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3FE6CE6F-9911-F9B7-5CD5-C646537D6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AB52E42A-05A1-24F1-41FD-4C53DAA86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27EC37A2-118E-247C-21A7-8AEACE906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70EB360A-999C-B500-6516-3DD120BF1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EBC02357-6F8D-B3CC-71DA-0DFE79BC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" y="1889126"/>
            <a:ext cx="9552631" cy="3930623"/>
          </a:xfrm>
          <a:prstGeom prst="rect">
            <a:avLst/>
          </a:prstGeom>
        </p:spPr>
      </p:pic>
      <p:pic>
        <p:nvPicPr>
          <p:cNvPr id="4" name="Imagen 3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E0DAEBA8-BF07-E25C-14A8-B5904A0FC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623" y="254984"/>
            <a:ext cx="4218281" cy="78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6B837-426B-DDF9-BF3A-8F0685215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6">
            <a:extLst>
              <a:ext uri="{FF2B5EF4-FFF2-40B4-BE49-F238E27FC236}">
                <a16:creationId xmlns:a16="http://schemas.microsoft.com/office/drawing/2014/main" id="{CED96762-484C-2EF9-3B3A-FC4176C65069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64028B2E-D004-2159-67C5-A5916B7B5B15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37B7A28-8808-67E9-AEEF-3C60249B7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7EFA338A-AC88-9882-9BBB-4BFBE3A7C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A6F3564-1D43-CE1E-068F-B74634278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7A552AD5-074D-5AC7-5F54-762B5C215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1DCDCE2B-F396-3560-2585-3B1A1AF6C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216B6910-86B1-ECFE-7E76-C46068D4F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87362C86-7F06-5888-745C-5D39DB334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A0F937FA-8057-A8E4-7EA6-74845EF87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27A54FCB-6843-98A1-E1A1-FD56A53E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4C82328-D983-7CEB-6372-8B1A8B9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" y="730735"/>
            <a:ext cx="8609179" cy="3459150"/>
          </a:xfrm>
          <a:prstGeom prst="rect">
            <a:avLst/>
          </a:prstGeom>
        </p:spPr>
      </p:pic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6859D9B-4C01-5F47-3361-0EFBED1D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973" t="21598"/>
          <a:stretch>
            <a:fillRect/>
          </a:stretch>
        </p:blipFill>
        <p:spPr>
          <a:xfrm>
            <a:off x="9157713" y="767357"/>
            <a:ext cx="5310423" cy="6612388"/>
          </a:xfrm>
          <a:prstGeom prst="rect">
            <a:avLst/>
          </a:prstGeom>
        </p:spPr>
      </p:pic>
      <p:pic>
        <p:nvPicPr>
          <p:cNvPr id="6" name="Imagen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8E96891-B634-20BE-8C89-9723D01A2D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790" b="89079"/>
          <a:stretch>
            <a:fillRect/>
          </a:stretch>
        </p:blipFill>
        <p:spPr>
          <a:xfrm>
            <a:off x="1545977" y="4899658"/>
            <a:ext cx="6336733" cy="9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1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777" y="393803"/>
            <a:ext cx="7865219" cy="889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Desarrollo de una solución web simplificada para optimizar los procesos del área de ventas del restaurante, utilizando ASP.NET Core MVC y SQL Server para la gestión eficiente de pedidos, inventario, mesas y clientes.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9510" y="2105671"/>
            <a:ext cx="7865219" cy="889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Descripción de la empresa:</a:t>
            </a: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 "El Sabor Cajabambino" es un restaurante en Cajamarca, Perú, que ofrece cocina tradicional de la región, utilizando ingredientes frescos y recetas transmitidas de generación en generación.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9510" y="3730799"/>
            <a:ext cx="8197572" cy="523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Situación Actual del Restaurante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09030" y="4513190"/>
            <a:ext cx="4209455" cy="3073360"/>
          </a:xfrm>
          <a:prstGeom prst="roundRect">
            <a:avLst>
              <a:gd name="adj" fmla="val 4760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6" name="Shape 4"/>
          <p:cNvSpPr/>
          <p:nvPr/>
        </p:nvSpPr>
        <p:spPr>
          <a:xfrm>
            <a:off x="778550" y="4513190"/>
            <a:ext cx="121920" cy="3073360"/>
          </a:xfrm>
          <a:prstGeom prst="roundRect">
            <a:avLst>
              <a:gd name="adj" fmla="val 2737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5"/>
          <p:cNvSpPr/>
          <p:nvPr/>
        </p:nvSpPr>
        <p:spPr>
          <a:xfrm>
            <a:off x="1153358" y="4766079"/>
            <a:ext cx="307621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i="1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Procesos Manuales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53358" y="5226613"/>
            <a:ext cx="3612237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La gestión de ventas, pedidos e inventario se realiza de manera manual o con herramientas poco integradas, generando inconsistencias y lentitud.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40893" y="4513190"/>
            <a:ext cx="4209455" cy="3073360"/>
          </a:xfrm>
          <a:prstGeom prst="roundRect">
            <a:avLst>
              <a:gd name="adj" fmla="val 4760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Shape 8"/>
          <p:cNvSpPr/>
          <p:nvPr/>
        </p:nvSpPr>
        <p:spPr>
          <a:xfrm>
            <a:off x="5210413" y="4513190"/>
            <a:ext cx="121920" cy="3073360"/>
          </a:xfrm>
          <a:prstGeom prst="roundRect">
            <a:avLst>
              <a:gd name="adj" fmla="val 2737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Text 9"/>
          <p:cNvSpPr/>
          <p:nvPr/>
        </p:nvSpPr>
        <p:spPr>
          <a:xfrm>
            <a:off x="5585222" y="4766079"/>
            <a:ext cx="360390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i="1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Falta de Centralización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85222" y="5226613"/>
            <a:ext cx="3612237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Ausencia de una plataforma centralizada que dificulta la gestión de pedidos, reservas, inventario y datos de clientes.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72757" y="4513190"/>
            <a:ext cx="4209455" cy="3073360"/>
          </a:xfrm>
          <a:prstGeom prst="roundRect">
            <a:avLst>
              <a:gd name="adj" fmla="val 4760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Shape 12"/>
          <p:cNvSpPr/>
          <p:nvPr/>
        </p:nvSpPr>
        <p:spPr>
          <a:xfrm>
            <a:off x="9642277" y="4513190"/>
            <a:ext cx="121920" cy="3073360"/>
          </a:xfrm>
          <a:prstGeom prst="roundRect">
            <a:avLst>
              <a:gd name="adj" fmla="val 2737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3"/>
          <p:cNvSpPr/>
          <p:nvPr/>
        </p:nvSpPr>
        <p:spPr>
          <a:xfrm>
            <a:off x="10017085" y="4703085"/>
            <a:ext cx="3612237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i="1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Limitaciones Operativas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017085" y="5229344"/>
            <a:ext cx="3612237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El dueño utiliza los datos principalmente para contabilidad, no para tomar decisiones estratégicas sobre promociones o cambios en el menú.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Diagrama de flujo: terminador 16">
            <a:extLst>
              <a:ext uri="{FF2B5EF4-FFF2-40B4-BE49-F238E27FC236}">
                <a16:creationId xmlns:a16="http://schemas.microsoft.com/office/drawing/2014/main" id="{5947AED6-EEE4-E391-0380-3040219E96BD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BE793F3-6354-A3D0-4BBC-B9921C4C6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082" y="227715"/>
            <a:ext cx="5235333" cy="38870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F7D4-84D0-3099-D7C6-02D4184E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9B145C3E-DCF4-9319-7452-BACAD9638E93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63335675-DBF6-B23E-7E97-DE82286A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59" y="2590863"/>
            <a:ext cx="8044728" cy="5343318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EB45EE8C-9918-EB62-70E8-078391985EB4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A60CA84-CF82-FE41-3055-E74F7A16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4FA14A6-F8E4-8059-58CE-CD4E28434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4A2A6F65-5767-E0B3-D3E8-15D4DE14C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54B902F9-BD4A-AED4-EFA9-BFB605CCB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F7C8F918-F0B8-BFDC-4619-B4841BAED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85223D9-49E1-49FB-D667-461834AE7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04C4968F-E377-4EFA-F5F3-43B6097C8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BA94A0FF-ED17-E968-424B-B461197C4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B00FB722-F8A5-79D9-079F-57F8CA2C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57D3AE-5D32-605B-FF2B-9D47B9FA9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91" y="187843"/>
            <a:ext cx="8110061" cy="448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20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DB5A4-9BED-D0C2-3FA0-2BE45FEF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C9B5BAE-ACDA-E58D-1269-FD079032509B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Clientes</a:t>
            </a: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F907110-7012-7BD9-B47A-7229D53837FA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7B999690-D59B-16CF-9A0B-C7AE73ED80EC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D2136120-43B9-6CD3-FF52-B53923D41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91E372CA-23D8-30A2-5EC1-D039CFB8E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6D67F2D-34C0-3F4D-3451-2F2D1742F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33008AC9-6690-F82D-0B61-BF6515B43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2B3EE975-04D5-F1E2-982F-EB7A5993B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883EB90-ABEF-CF06-B756-B71F3C05B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0C33F9F2-D5F9-3046-0A80-380E27E24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31B850BE-1FC7-FC14-FA28-4B4094DB2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BD2E196E-D1A1-A112-48FE-1766446FB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AE4E37C-FB72-9E18-67AC-F484D11D0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64" y="1118421"/>
            <a:ext cx="14025672" cy="64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56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3EBC2-101D-B05C-7CD1-FDA477AE9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28760E4-F2C7-5C02-FE04-F18900FCE24C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Pedidos</a:t>
            </a: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1EF0F0B-04A1-D5E3-38AD-44DD6B5F07EA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20999CB9-C6CD-04AD-6AD0-01A19C75CF5F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9492780F-6C34-2991-2907-5EB7FA6B7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4DBF6B9-4028-045A-F74A-B56F3E030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4952DE18-FBB0-B188-C337-3F80D2476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5A8AFE3-898D-1646-1907-A2FEE753C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D0F8CE1C-DF4C-D48C-36D2-C62AA15EE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770EAC2F-8F5B-5473-8D19-61312490D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B0C9F4E9-8B0E-7BE9-B68B-443F9468C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C32EEC66-D8C0-83B6-A770-A80CFB285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D3E87919-23AF-1748-6232-C05C85BB4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E54EC9-9E33-864D-D289-0A5146BC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12" y="1115296"/>
            <a:ext cx="13901976" cy="66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19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12B36-33ED-A1DD-5E92-A07118668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C60C23-0DA9-31A9-BB1F-286A2226A814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Reservaciones</a:t>
            </a: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ABABC06-EABC-7407-430E-F3BC8415D0B4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722E42FE-3474-8E6B-02BD-93B6D4A60565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C858569-C42E-73D8-B3C8-B092429EA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19765CF-95D5-9D7D-BA8A-38FB89C4E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545B3662-C334-202F-2EC0-4F92985E9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D4288186-FD21-FC37-0808-BEAA1E7B1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F498918A-AEB0-FB28-2A59-05B33DA96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97E44B2-70AC-CC18-0015-486B44F74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BCC81344-7105-F5CA-8994-20914B197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2440BEB-F31F-0ABC-D375-A3C4AB6C3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DFDB7AAD-8FD1-E92A-56C3-E423B5E53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13FB272-A714-1CC3-1F34-1C91559C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6" y="918466"/>
            <a:ext cx="13818381" cy="667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35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2EE6-DEEF-2F10-94D2-CD83D64CF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BE237B-1DE5-581D-6ED7-64648ED14E0E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Productos</a:t>
            </a: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14131D2-387E-1E18-77FA-CA01C163B863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0AE2AF02-C62E-9A49-ED7F-046DD63B009B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6063CC4F-46D1-197B-DD5C-2C9715272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B1CC6696-AAC7-BC2D-43A7-8BC5E2B0F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C26333D-7ABA-83BD-AB32-CB12CA9B1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F5B6EA72-9703-3731-5F4F-2AE4A8D0B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3026FFA5-0259-4C8E-19AD-F7D19DEE4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3E84EBF4-AED0-1D91-9620-F72EDE778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A412757E-AEF7-BE71-E4EE-895583B88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5E7EB719-4A8E-E7B5-9702-55829F036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9305EF6B-1293-4309-7B39-46C6C9F24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7CCC8C6-FDB5-5634-7BFB-3DE180CE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45" y="963358"/>
            <a:ext cx="13852310" cy="66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8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C5536-0E38-DE02-0EB0-06958CC5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B74CE0D-CDF1-B11A-9EC6-95115B3EBB1D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Inventario</a:t>
            </a: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EB78ECA-34A3-29E2-DBDC-231FD5F62018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870B1E56-C7FF-C752-E1FB-28DC30AB2586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D8C5E93-6A62-4066-53A5-2363B87D2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45CC087-C4E3-144B-922F-8515A6885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B6B5908F-FFDE-9340-D5CD-28B665ECE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4815FF1F-7776-BAA4-974A-7796B4561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22FB2F1D-2441-BD4C-5C19-00E697D5A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8C588FDD-F2B3-2EE6-5978-1EA32E898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536AC149-AB0D-E42F-31CE-DF33D63E8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A1C77B7B-FDA2-8BE2-F4FC-98BF548E2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472385E1-E0EC-7F48-1AB6-81C21A5D5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36289A5-A9FF-9C17-C473-A44F84239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5" y="958372"/>
            <a:ext cx="13435821" cy="65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56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D11BE-2C9B-4671-7FF6-948500466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992BBD-66DE-38D2-2CA4-77EA852C0BD2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Mesas: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809C55A-B76D-7A52-8212-D18EDFB32326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8D4180A0-831D-5A4B-12CB-0A67F8C5A5FE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99FFA2D2-E8DA-F1FA-6C13-AAF00311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124191-98D5-1397-25E4-53B302EC7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4E606B7-3644-9CE7-4069-F9FB23AC4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80648846-E2CF-6473-9830-238B3AC58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46295453-B711-8C37-1A11-90154D3B3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9E36BAF-A266-FD44-2C64-D11FE298C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8015A7E2-8049-9B27-94B5-C3848F6AD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D9CBB2F7-7BE0-39A0-138A-6375D68D4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FA904640-27AF-EC46-1BDA-54AC6BC1F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4" name="Imagen 3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982D46C4-769F-89F7-2485-8C3048BA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5" y="756683"/>
            <a:ext cx="13575789" cy="57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53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3107-ED3C-0AF1-69A8-D6E3A36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01DE7FF-DCF1-2803-4864-0F50D60B2AE0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Mesas: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5C20DD2-EE50-2363-4F78-FCBAF233CC3D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C8235766-852E-4E2E-6031-0EB011083A84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0E9BE6FB-78F9-F72B-1344-89E926702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C86B303-29B9-0226-A3FE-3AADC9ABF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E4080607-FD4F-66CB-1288-3B4E132EB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6B2E10DA-04E5-FB10-BFBC-D11DCAD8E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BA7AE138-1BFF-22CB-BBA1-8FB1D156F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9E00AFD-EC21-07F8-CC7F-1CFB3BF02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0F24E005-9075-7723-67FF-1F4FF2C14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25ADACAC-7260-DF85-AEB4-E8356899F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1A689C75-D92D-4FDE-AF74-DE9CBC91A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EBA0C081-6E68-AF60-C5B1-8C5B19F3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6" y="963358"/>
            <a:ext cx="9480484" cy="3029267"/>
          </a:xfrm>
          <a:prstGeom prst="rect">
            <a:avLst/>
          </a:prstGeom>
        </p:spPr>
      </p:pic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7AE2A2FC-23C4-D103-969E-910FF938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301" y="4393581"/>
            <a:ext cx="6313779" cy="35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5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9D939-5D9F-3A59-2E84-E3F89ADB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972CDF5-F3FB-C392-501D-FCAD4F251FFC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Mesas: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83BFD34-5CC0-1182-B1A6-919211716C3F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272FD76E-92D7-E5DE-830F-D6616A674A54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E87477A-5968-1359-9E38-F20BCC52E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5CDEAC8-D87E-8BA7-7F59-AC80886D9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F944166E-AC16-9260-66EE-F5D33E824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5161F9CB-F5A0-52E5-C5EC-27BDBAC3E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B217A66-F4A9-7451-997C-8C1DC787F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9C98697-48AB-88C9-EF69-24E11F263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2AB678F1-7786-9B6A-2B6B-2BF75486F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310F74AD-9FE9-6FAD-8234-FD5E4E39A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63D6DD7-1002-37D2-0269-D8C6A549B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D7BEE6C9-EDA1-CF1C-EEE6-2B62D38E9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6" y="963358"/>
            <a:ext cx="9480484" cy="3029267"/>
          </a:xfrm>
          <a:prstGeom prst="rect">
            <a:avLst/>
          </a:prstGeom>
        </p:spPr>
      </p:pic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2CDA4DE4-5B74-9E88-15DE-E4464F7D2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301" y="4393581"/>
            <a:ext cx="6313779" cy="35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19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B6250-5435-7CFC-5BBA-54DD45D9D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06BDDDE-A474-FBC0-2965-72B7CDC8F0B6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Mesas: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945D6CF-3064-F79E-549D-4DE69DA13A61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B98B3293-5E9C-2AFA-1CB3-DEAA93437498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97D12F8-3B34-E2C2-4792-1DECD9A99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8FAE8E69-5729-EA53-1265-F18C71241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6F46417-813C-AF59-A264-808BF0E9C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47EBA605-C49C-CD21-4BD6-4FD427449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58A59866-1D03-A6A2-2273-3B31DFB57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D883310-7596-D952-0E57-CBE59511B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8375D2E5-6C37-B308-1602-5047D9132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5DAC1A7-2989-C49A-B134-A46C2EB0C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DB4A692C-9B08-773C-C138-838B90C31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4" name="Imagen 3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FDA71C08-F440-073B-58B3-E814610F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5" y="1127539"/>
            <a:ext cx="9291247" cy="3033294"/>
          </a:xfrm>
          <a:prstGeom prst="rect">
            <a:avLst/>
          </a:prstGeom>
        </p:spPr>
      </p:pic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6272856-0D87-86AE-C7E8-F7450448E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302" y="4141797"/>
            <a:ext cx="4886303" cy="372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2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iagrama de flujo: proceso alternativo 20">
            <a:extLst>
              <a:ext uri="{FF2B5EF4-FFF2-40B4-BE49-F238E27FC236}">
                <a16:creationId xmlns:a16="http://schemas.microsoft.com/office/drawing/2014/main" id="{87ECCADE-AA8C-CF4D-70B4-0B63B108C0EB}"/>
              </a:ext>
            </a:extLst>
          </p:cNvPr>
          <p:cNvSpPr/>
          <p:nvPr/>
        </p:nvSpPr>
        <p:spPr>
          <a:xfrm>
            <a:off x="7315200" y="1898960"/>
            <a:ext cx="6002768" cy="2215840"/>
          </a:xfrm>
          <a:prstGeom prst="flowChartAlternateProcess">
            <a:avLst/>
          </a:prstGeom>
          <a:scene3d>
            <a:camera prst="perspectiveAbove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Diagrama de flujo: proceso alternativo 19">
            <a:extLst>
              <a:ext uri="{FF2B5EF4-FFF2-40B4-BE49-F238E27FC236}">
                <a16:creationId xmlns:a16="http://schemas.microsoft.com/office/drawing/2014/main" id="{12054711-1D12-8517-F6E0-9F5C07551D99}"/>
              </a:ext>
            </a:extLst>
          </p:cNvPr>
          <p:cNvSpPr/>
          <p:nvPr/>
        </p:nvSpPr>
        <p:spPr>
          <a:xfrm>
            <a:off x="559398" y="1878493"/>
            <a:ext cx="6503629" cy="1578168"/>
          </a:xfrm>
          <a:prstGeom prst="flowChartAlternateProcess">
            <a:avLst/>
          </a:prstGeom>
          <a:scene3d>
            <a:camera prst="perspectiveAbove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ext 0"/>
          <p:cNvSpPr/>
          <p:nvPr/>
        </p:nvSpPr>
        <p:spPr>
          <a:xfrm>
            <a:off x="701754" y="406122"/>
            <a:ext cx="6085284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Objetivos del Sistema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01754" y="1572935"/>
            <a:ext cx="235886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Objetivo General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01754" y="2068235"/>
            <a:ext cx="6368891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Diseñar y desarrollar un sistema de gestión web simplificado para optimizar los procesos del área de ventas en el restaurante "El Sabor Cajabambino", utilizando ASP.NET Core MVC.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67374" y="1572935"/>
            <a:ext cx="302883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Objetivos Específicos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67374" y="2068235"/>
            <a:ext cx="6368891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Implementar un modelo de base de datos relacional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67374" y="2459117"/>
            <a:ext cx="6368891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Crear módulos para gestión de pedidos y reservas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67374" y="2849999"/>
            <a:ext cx="6368891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Desarrollar interfaz para control de inventario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67374" y="3240881"/>
            <a:ext cx="6368891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Implementar panel de visualización de mesas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67374" y="3631763"/>
            <a:ext cx="6368891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Crear módulo de administración de clientes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01754" y="4562335"/>
            <a:ext cx="283071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Justificación: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09374" y="5058191"/>
            <a:ext cx="11983369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La implementación es crucial porque la gestión actual de ventas, pedidos e inventario es manual o poco integrada, lo que causa inconsistencias en los datos y lentitud en el servicio, el sistema busca digitalizar y centralizar estos procesos para mejorar la eficiencia operativa y la satisfacción del cliente.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01753" y="6381391"/>
            <a:ext cx="283071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Stakeholders: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01754" y="6805374"/>
            <a:ext cx="13226891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Gerente General:</a:t>
            </a: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 El Sr. José Carlos Álvarez, dueño del restaurante con más de 15 años de experiencia.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01754" y="7196257"/>
            <a:ext cx="13226891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Estudiantes UNC:</a:t>
            </a: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 Estudiantes de Ingeniería de Sistemas que participan en el proyecto.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BBAF275B-264D-77FD-2867-E5FDE8A32FFF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242" name="Picture 2" descr="Camarero animación restaurante hospitalidad industria cafe, camarero, fondo  de pantalla de la computadora, dibujos animados png | PNGEgg">
            <a:extLst>
              <a:ext uri="{FF2B5EF4-FFF2-40B4-BE49-F238E27FC236}">
                <a16:creationId xmlns:a16="http://schemas.microsoft.com/office/drawing/2014/main" id="{05F07748-F754-5895-F209-26AC48F14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3111" y1="23556" x2="53778" y2="13333"/>
                        <a14:backgroundMark x1="64406" y1="13646" x2="68889" y2="13778"/>
                        <a14:backgroundMark x1="53778" y1="13333" x2="58997" y2="13487"/>
                        <a14:backgroundMark x1="68889" y1="13778" x2="69333" y2="14222"/>
                        <a14:backgroundMark x1="66222" y1="68889" x2="70667" y2="56889"/>
                        <a14:backgroundMark x1="70667" y1="56889" x2="70667" y2="40000"/>
                        <a14:backgroundMark x1="63556" y1="34667" x2="76444" y2="44444"/>
                        <a14:backgroundMark x1="48000" y1="15556" x2="61778" y2="15111"/>
                        <a14:backgroundMark x1="61778" y1="15111" x2="69778" y2="1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277" y="3631763"/>
            <a:ext cx="5075381" cy="507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28C38-38C8-12FE-B1DF-CAF4B595F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4ECE1D-A1E2-1860-6DFB-CDFCAC5563C5}"/>
              </a:ext>
            </a:extLst>
          </p:cNvPr>
          <p:cNvSpPr/>
          <p:nvPr/>
        </p:nvSpPr>
        <p:spPr>
          <a:xfrm>
            <a:off x="499256" y="238108"/>
            <a:ext cx="2975464" cy="68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Mesas:</a:t>
            </a:r>
            <a:endParaRPr lang="en-US" sz="4400" dirty="0">
              <a:latin typeface="Colonna MT" panose="04020805060202030203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CD69BE3C-6369-6758-DF82-C6C3F0BA70E4}"/>
              </a:ext>
            </a:extLst>
          </p:cNvPr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EE75D612-D0A8-3421-81BD-B8F758FB62AC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6019CF50-EB99-A879-B138-F2E30D2A3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B19F9FF-B28A-C87C-FB34-E89C0C076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BC78776-74CE-937E-AD97-BBB18184C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975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FAD10271-CF81-608C-9D7F-336AB9A64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88F59DFD-0261-4D43-E6C6-685DB3170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938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DF58B3C-A5BE-1A9B-0D96-708281687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38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07DF8DAB-8D7F-8468-04E0-588DF4F91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456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893022CE-1FEC-F7E5-C4EC-5CF84BACE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171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EC1CC01D-E66A-8DEA-DCB4-D8F01DB26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83535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AF7D633A-6DB8-246C-CD90-B76211D6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6" y="1115670"/>
            <a:ext cx="8972678" cy="2826169"/>
          </a:xfrm>
          <a:prstGeom prst="rect">
            <a:avLst/>
          </a:prstGeom>
        </p:spPr>
      </p:pic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2F20C89-5244-7A2F-F5D9-129FF027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917" y="4027839"/>
            <a:ext cx="5529429" cy="393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92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4995"/>
            <a:ext cx="103414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Beneficios para el Restaurante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5673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Shape 2"/>
          <p:cNvSpPr/>
          <p:nvPr/>
        </p:nvSpPr>
        <p:spPr>
          <a:xfrm>
            <a:off x="837724" y="2426256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3"/>
          <p:cNvSpPr/>
          <p:nvPr/>
        </p:nvSpPr>
        <p:spPr>
          <a:xfrm>
            <a:off x="3657540" y="209776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925" y="2277308"/>
            <a:ext cx="287179" cy="3589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3055144"/>
            <a:ext cx="45628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Mayor Eficiencia Operativa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Transformación de procesos manuales en flujos de trabajo digitales, reduciendo errores y tiempos de espera.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245673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7"/>
          <p:cNvSpPr/>
          <p:nvPr/>
        </p:nvSpPr>
        <p:spPr>
          <a:xfrm>
            <a:off x="7434858" y="2426256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10254675" y="209776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059" y="2277308"/>
            <a:ext cx="287179" cy="35897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04653" y="3055144"/>
            <a:ext cx="4340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Mejor Toma de Decisiones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704653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Acceso a datos precisos y actualizados para identificar patrones de consumo y optimizar el menú.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837724" y="5184815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2"/>
          <p:cNvSpPr/>
          <p:nvPr/>
        </p:nvSpPr>
        <p:spPr>
          <a:xfrm>
            <a:off x="837724" y="5154335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3"/>
          <p:cNvSpPr/>
          <p:nvPr/>
        </p:nvSpPr>
        <p:spPr>
          <a:xfrm>
            <a:off x="3657540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925" y="5005388"/>
            <a:ext cx="287179" cy="35897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107519" y="5783223"/>
            <a:ext cx="46853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Mejora en Servicio al Cliente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107519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Gestión eficiente de pedidos y reservas, reduciendo tiempos de espera y mejorando la experiencia.</a:t>
            </a:r>
            <a:endParaRPr lang="en-US" sz="1850" dirty="0"/>
          </a:p>
        </p:txBody>
      </p:sp>
      <p:sp>
        <p:nvSpPr>
          <p:cNvPr id="21" name="Shape 16"/>
          <p:cNvSpPr/>
          <p:nvPr/>
        </p:nvSpPr>
        <p:spPr>
          <a:xfrm>
            <a:off x="7434858" y="5184815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Shape 17"/>
          <p:cNvSpPr/>
          <p:nvPr/>
        </p:nvSpPr>
        <p:spPr>
          <a:xfrm>
            <a:off x="7434858" y="5154335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Shape 18"/>
          <p:cNvSpPr/>
          <p:nvPr/>
        </p:nvSpPr>
        <p:spPr>
          <a:xfrm>
            <a:off x="10254675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0059" y="5005388"/>
            <a:ext cx="287179" cy="358973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704653" y="5783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704653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 tecnológica sólida para el crecimiento futuro del negocio y la expansión de canales digitales.</a:t>
            </a:r>
            <a:endParaRPr lang="en-US" sz="1850" dirty="0"/>
          </a:p>
        </p:txBody>
      </p:sp>
      <p:sp>
        <p:nvSpPr>
          <p:cNvPr id="27" name="Diagrama de flujo: terminador 26">
            <a:extLst>
              <a:ext uri="{FF2B5EF4-FFF2-40B4-BE49-F238E27FC236}">
                <a16:creationId xmlns:a16="http://schemas.microsoft.com/office/drawing/2014/main" id="{959D9B87-A598-6211-1316-98F6F7837AD2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3785" y="470425"/>
            <a:ext cx="114097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Conclusiones y Recomendaciones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946049" y="15354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946049" y="212676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sistema desarrollado optimiza los procesos críticos del área de ventas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46049" y="297651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arquitectura MVC proporciona una base sólida y mantenible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46049" y="382626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Las operaciones CRUD implementadas satisfacen los requerimientos identificados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46049" y="467601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solución sienta las bases para una gestión de datos más eficiente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27482" y="4571350"/>
            <a:ext cx="31150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Recomendaciones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27482" y="516261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Implementar capacitación para el personal del restaurante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927482" y="601236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Considerar la expansión futura con módulos adicionales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927482" y="647908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Realizar mantenimiento periódico del sistema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27482" y="694581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Evaluar la implementación de análisis de datos para decisiones estratégicas</a:t>
            </a:r>
            <a:endParaRPr lang="en-US" sz="2000" dirty="0"/>
          </a:p>
        </p:txBody>
      </p:sp>
      <p:sp>
        <p:nvSpPr>
          <p:cNvPr id="14" name="Diagrama de flujo: terminador 13">
            <a:extLst>
              <a:ext uri="{FF2B5EF4-FFF2-40B4-BE49-F238E27FC236}">
                <a16:creationId xmlns:a16="http://schemas.microsoft.com/office/drawing/2014/main" id="{E3BF6B7E-E999-41CF-789E-5EA7C22F0084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074" name="Picture 2" descr="Imágenes de Restaurante Dibujo - Descarga gratuita en Freepik">
            <a:extLst>
              <a:ext uri="{FF2B5EF4-FFF2-40B4-BE49-F238E27FC236}">
                <a16:creationId xmlns:a16="http://schemas.microsoft.com/office/drawing/2014/main" id="{49F88C43-CD71-FBEE-A09C-A4329ADA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5" b="89617" l="7029" r="93450">
                        <a14:foregroundMark x1="12620" y1="62460" x2="15815" y2="70767"/>
                        <a14:foregroundMark x1="15815" y1="70767" x2="17891" y2="63099"/>
                        <a14:foregroundMark x1="17891" y1="63099" x2="11342" y2="58786"/>
                        <a14:foregroundMark x1="11342" y1="58786" x2="11661" y2="69489"/>
                        <a14:foregroundMark x1="11661" y1="69489" x2="13419" y2="67572"/>
                        <a14:foregroundMark x1="8147" y1="63578" x2="9904" y2="70767"/>
                        <a14:foregroundMark x1="9904" y1="70767" x2="12141" y2="71086"/>
                        <a14:foregroundMark x1="83387" y1="66134" x2="89936" y2="61502"/>
                        <a14:foregroundMark x1="89936" y1="61502" x2="82907" y2="65655"/>
                        <a14:foregroundMark x1="82907" y1="65655" x2="83067" y2="65974"/>
                        <a14:foregroundMark x1="9744" y1="84026" x2="83706" y2="87220"/>
                        <a14:foregroundMark x1="83706" y1="87220" x2="90735" y2="84665"/>
                        <a14:foregroundMark x1="9585" y1="84665" x2="8946" y2="88339"/>
                        <a14:foregroundMark x1="7029" y1="88019" x2="20607" y2="87061"/>
                        <a14:foregroundMark x1="20607" y1="87061" x2="45367" y2="87220"/>
                        <a14:foregroundMark x1="40415" y1="88179" x2="49361" y2="87061"/>
                        <a14:foregroundMark x1="49361" y1="87061" x2="80990" y2="87700"/>
                        <a14:foregroundMark x1="80990" y1="87700" x2="91853" y2="87061"/>
                        <a14:foregroundMark x1="47764" y1="88498" x2="63738" y2="87540"/>
                        <a14:foregroundMark x1="76837" y1="35783" x2="80351" y2="45048"/>
                        <a14:foregroundMark x1="80351" y1="45048" x2="87700" y2="49681"/>
                        <a14:foregroundMark x1="75399" y1="34026" x2="80671" y2="34026"/>
                        <a14:foregroundMark x1="77636" y1="45847" x2="86262" y2="44409"/>
                        <a14:foregroundMark x1="86262" y1="44409" x2="88179" y2="42492"/>
                        <a14:foregroundMark x1="79393" y1="49840" x2="92332" y2="51597"/>
                        <a14:foregroundMark x1="90575" y1="52556" x2="93450" y2="52236"/>
                        <a14:foregroundMark x1="11022" y1="42013" x2="31789" y2="40256"/>
                        <a14:foregroundMark x1="18690" y1="40415" x2="29073" y2="35783"/>
                        <a14:foregroundMark x1="19968" y1="38658" x2="24281" y2="32109"/>
                        <a14:foregroundMark x1="24281" y1="32109" x2="25399" y2="31789"/>
                        <a14:foregroundMark x1="11342" y1="41693" x2="9744" y2="42173"/>
                        <a14:foregroundMark x1="7827" y1="42332" x2="7827" y2="42332"/>
                        <a14:foregroundMark x1="10224" y1="17732" x2="19329" y2="17891"/>
                        <a14:foregroundMark x1="19329" y1="17891" x2="21406" y2="13578"/>
                        <a14:foregroundMark x1="71086" y1="19010" x2="81789" y2="14696"/>
                        <a14:foregroundMark x1="81789" y1="14696" x2="89617" y2="18051"/>
                        <a14:foregroundMark x1="89617" y1="18051" x2="89617" y2="1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35" y="948595"/>
            <a:ext cx="3911139" cy="391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9 mil resultados de imágenes, fotos de stock e ilustraciones libres de  regalías para Chef poster | Shutterstock">
            <a:extLst>
              <a:ext uri="{FF2B5EF4-FFF2-40B4-BE49-F238E27FC236}">
                <a16:creationId xmlns:a16="http://schemas.microsoft.com/office/drawing/2014/main" id="{300F3B0F-30E8-82FB-E150-5FC02340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500" l="6000" r="99000">
                        <a14:foregroundMark x1="34333" y1="45833" x2="18500" y2="73667"/>
                        <a14:foregroundMark x1="18500" y1="73667" x2="31000" y2="80833"/>
                        <a14:foregroundMark x1="31000" y1="80833" x2="42000" y2="71000"/>
                        <a14:foregroundMark x1="42000" y1="71000" x2="44167" y2="56833"/>
                        <a14:foregroundMark x1="44167" y1="56833" x2="32167" y2="70167"/>
                        <a14:foregroundMark x1="32167" y1="70167" x2="44500" y2="88000"/>
                        <a14:foregroundMark x1="44500" y1="88000" x2="66167" y2="76500"/>
                        <a14:foregroundMark x1="66167" y1="76500" x2="39500" y2="80000"/>
                        <a14:foregroundMark x1="39500" y1="80000" x2="40167" y2="99333"/>
                        <a14:foregroundMark x1="40167" y1="99333" x2="69167" y2="86167"/>
                        <a14:foregroundMark x1="69167" y1="86167" x2="63667" y2="62000"/>
                        <a14:foregroundMark x1="63667" y1="62000" x2="55833" y2="55000"/>
                        <a14:foregroundMark x1="55833" y1="55000" x2="70333" y2="59167"/>
                        <a14:foregroundMark x1="70333" y1="59167" x2="91833" y2="91500"/>
                        <a14:foregroundMark x1="91833" y1="91500" x2="94000" y2="97500"/>
                        <a14:foregroundMark x1="43000" y1="66167" x2="27500" y2="86333"/>
                        <a14:foregroundMark x1="27500" y1="86333" x2="53833" y2="89833"/>
                        <a14:foregroundMark x1="53833" y1="89833" x2="70500" y2="73333"/>
                        <a14:foregroundMark x1="70500" y1="73333" x2="74833" y2="97667"/>
                        <a14:foregroundMark x1="74833" y1="97667" x2="81667" y2="87667"/>
                        <a14:foregroundMark x1="81667" y1="87667" x2="81667" y2="63333"/>
                        <a14:foregroundMark x1="98869" y1="85167" x2="99000" y2="85333"/>
                        <a14:foregroundMark x1="98737" y1="85000" x2="98869" y2="85167"/>
                        <a14:foregroundMark x1="81667" y1="63333" x2="98737" y2="85000"/>
                        <a14:foregroundMark x1="99000" y1="85333" x2="99000" y2="85333"/>
                        <a14:foregroundMark x1="7500" y1="74500" x2="6000" y2="82167"/>
                        <a14:foregroundMark x1="64833" y1="10167" x2="69500" y2="10333"/>
                        <a14:backgroundMark x1="39833" y1="45000" x2="39833" y2="45000"/>
                        <a14:backgroundMark x1="98833" y1="85667" x2="98833" y2="85667"/>
                        <a14:backgroundMark x1="99167" y1="85167" x2="99167" y2="85167"/>
                        <a14:backgroundMark x1="99333" y1="85000" x2="99000" y2="84167"/>
                        <a14:backgroundMark x1="98500" y1="85000" x2="98500" y2="85000"/>
                        <a14:backgroundMark x1="99000" y1="86000" x2="98833" y2="8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85" y="5023820"/>
            <a:ext cx="3353237" cy="320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B173E-C08F-B3B8-CCB4-C716F8842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63A729-64D5-D306-9088-35366904C17B}"/>
              </a:ext>
            </a:extLst>
          </p:cNvPr>
          <p:cNvSpPr/>
          <p:nvPr/>
        </p:nvSpPr>
        <p:spPr>
          <a:xfrm>
            <a:off x="-675681" y="1471961"/>
            <a:ext cx="954090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8000" dirty="0">
                <a:solidFill>
                  <a:srgbClr val="FFFFFF"/>
                </a:solidFill>
                <a:latin typeface="Colonna MT" panose="04020805060202030203" pitchFamily="82" charset="0"/>
              </a:rPr>
              <a:t>¡GRACIAS </a:t>
            </a:r>
          </a:p>
          <a:p>
            <a:pPr marL="0" indent="0" algn="ctr">
              <a:buNone/>
            </a:pPr>
            <a:r>
              <a:rPr lang="en-US" sz="8000" dirty="0">
                <a:solidFill>
                  <a:srgbClr val="FFFFFF"/>
                </a:solidFill>
                <a:latin typeface="Colonna MT" panose="04020805060202030203" pitchFamily="82" charset="0"/>
              </a:rPr>
              <a:t>POR </a:t>
            </a:r>
          </a:p>
          <a:p>
            <a:pPr marL="0" indent="0" algn="ctr">
              <a:buNone/>
            </a:pPr>
            <a:r>
              <a:rPr lang="en-US" sz="8000" dirty="0">
                <a:solidFill>
                  <a:srgbClr val="FFFFFF"/>
                </a:solidFill>
                <a:latin typeface="Colonna MT" panose="04020805060202030203" pitchFamily="82" charset="0"/>
              </a:rPr>
              <a:t>SU </a:t>
            </a:r>
          </a:p>
          <a:p>
            <a:pPr marL="0" indent="0" algn="ctr">
              <a:buNone/>
            </a:pPr>
            <a:r>
              <a:rPr lang="en-US" sz="8000" dirty="0">
                <a:solidFill>
                  <a:srgbClr val="FFFFFF"/>
                </a:solidFill>
                <a:latin typeface="Colonna MT" panose="04020805060202030203" pitchFamily="82" charset="0"/>
              </a:rPr>
              <a:t>ATENCIÓN!</a:t>
            </a:r>
            <a:endParaRPr lang="en-US" sz="8000" dirty="0">
              <a:latin typeface="Colonna MT" panose="04020805060202030203" pitchFamily="82" charset="0"/>
            </a:endParaRPr>
          </a:p>
        </p:txBody>
      </p:sp>
      <p:sp>
        <p:nvSpPr>
          <p:cNvPr id="14" name="Diagrama de flujo: terminador 13">
            <a:extLst>
              <a:ext uri="{FF2B5EF4-FFF2-40B4-BE49-F238E27FC236}">
                <a16:creationId xmlns:a16="http://schemas.microsoft.com/office/drawing/2014/main" id="{7DE9C5DB-2B6C-CD6B-C690-616EAF82173F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196" name="Picture 4" descr="Diseño Con Placa Y Sombrero Para Restaurante Ilustraciones svg,  vectoriales, clip art vectorizado libre de derechos. Image 6106700">
            <a:extLst>
              <a:ext uri="{FF2B5EF4-FFF2-40B4-BE49-F238E27FC236}">
                <a16:creationId xmlns:a16="http://schemas.microsoft.com/office/drawing/2014/main" id="{692F7AB3-1C3D-92CA-6BB2-5B9D861F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1" b="98000" l="3691" r="98770">
                        <a14:foregroundMark x1="16081" y1="21000" x2="46749" y2="18462"/>
                        <a14:foregroundMark x1="46749" y1="18462" x2="52724" y2="10615"/>
                        <a14:foregroundMark x1="52724" y1="10615" x2="33919" y2="13154"/>
                        <a14:foregroundMark x1="33919" y1="13154" x2="47188" y2="50462"/>
                        <a14:foregroundMark x1="47188" y1="50462" x2="14323" y2="56692"/>
                        <a14:foregroundMark x1="14323" y1="56692" x2="34798" y2="39154"/>
                        <a14:foregroundMark x1="34798" y1="39154" x2="52460" y2="47154"/>
                        <a14:foregroundMark x1="52460" y1="47154" x2="45782" y2="66923"/>
                        <a14:foregroundMark x1="45782" y1="66923" x2="40070" y2="73385"/>
                        <a14:foregroundMark x1="40070" y1="73385" x2="40422" y2="73692"/>
                        <a14:foregroundMark x1="26977" y1="8692" x2="40685" y2="63154"/>
                        <a14:foregroundMark x1="7118" y1="59077" x2="43849" y2="86846"/>
                        <a14:foregroundMark x1="43849" y1="86846" x2="49121" y2="95538"/>
                        <a14:foregroundMark x1="49121" y1="95538" x2="58612" y2="90462"/>
                        <a14:foregroundMark x1="58612" y1="90462" x2="74341" y2="70154"/>
                        <a14:foregroundMark x1="3603" y1="57308" x2="45167" y2="25769"/>
                        <a14:foregroundMark x1="45167" y1="25769" x2="59227" y2="29000"/>
                        <a14:foregroundMark x1="59227" y1="29000" x2="83392" y2="51538"/>
                        <a14:foregroundMark x1="83392" y1="51538" x2="92267" y2="56615"/>
                        <a14:foregroundMark x1="92267" y1="56615" x2="89631" y2="50923"/>
                        <a14:foregroundMark x1="89631" y1="50923" x2="68190" y2="36385"/>
                        <a14:foregroundMark x1="68190" y1="36385" x2="51318" y2="32769"/>
                        <a14:foregroundMark x1="51318" y1="32769" x2="43234" y2="49923"/>
                        <a14:foregroundMark x1="43234" y1="49923" x2="58260" y2="44846"/>
                        <a14:foregroundMark x1="58260" y1="44846" x2="42179" y2="33462"/>
                        <a14:foregroundMark x1="42179" y1="33462" x2="41828" y2="58000"/>
                        <a14:foregroundMark x1="41828" y1="58000" x2="51054" y2="51462"/>
                        <a14:foregroundMark x1="51054" y1="51462" x2="35237" y2="72615"/>
                        <a14:foregroundMark x1="35237" y1="72615" x2="51757" y2="53000"/>
                        <a14:foregroundMark x1="51757" y1="53000" x2="61072" y2="66615"/>
                        <a14:foregroundMark x1="61072" y1="66615" x2="49649" y2="50846"/>
                        <a14:foregroundMark x1="49649" y1="50846" x2="51230" y2="58538"/>
                        <a14:foregroundMark x1="51230" y1="58538" x2="42443" y2="64231"/>
                        <a14:foregroundMark x1="42443" y1="64231" x2="44728" y2="64923"/>
                        <a14:foregroundMark x1="22935" y1="8692" x2="36819" y2="2769"/>
                        <a14:foregroundMark x1="36819" y1="2769" x2="45606" y2="5692"/>
                        <a14:foregroundMark x1="45606" y1="5692" x2="59315" y2="15615"/>
                        <a14:foregroundMark x1="59315" y1="15615" x2="52197" y2="6154"/>
                        <a14:foregroundMark x1="52197" y1="6154" x2="38225" y2="7385"/>
                        <a14:foregroundMark x1="38225" y1="7385" x2="39631" y2="14385"/>
                        <a14:foregroundMark x1="39631" y1="14385" x2="40070" y2="15077"/>
                        <a14:foregroundMark x1="27417" y1="8154" x2="37346" y2="1385"/>
                        <a14:foregroundMark x1="37346" y1="1385" x2="44903" y2="2231"/>
                        <a14:foregroundMark x1="44903" y1="2231" x2="51054" y2="6385"/>
                        <a14:foregroundMark x1="26186" y1="6538" x2="20211" y2="9538"/>
                        <a14:foregroundMark x1="20211" y1="9538" x2="10984" y2="22385"/>
                        <a14:foregroundMark x1="10984" y1="22385" x2="17047" y2="26846"/>
                        <a14:foregroundMark x1="17047" y1="26846" x2="27417" y2="28462"/>
                        <a14:foregroundMark x1="54921" y1="19231" x2="71793" y2="37538"/>
                        <a14:foregroundMark x1="71793" y1="37538" x2="95079" y2="53308"/>
                        <a14:foregroundMark x1="95079" y1="53308" x2="94464" y2="59231"/>
                        <a14:foregroundMark x1="94464" y1="59231" x2="93497" y2="59615"/>
                        <a14:foregroundMark x1="3691" y1="55846" x2="28822" y2="50000"/>
                        <a14:foregroundMark x1="97100" y1="56231" x2="98770" y2="56231"/>
                        <a14:foregroundMark x1="25395" y1="58231" x2="35325" y2="58615"/>
                        <a14:foregroundMark x1="35325" y1="58615" x2="62390" y2="55385"/>
                        <a14:foregroundMark x1="62390" y1="55385" x2="75220" y2="48077"/>
                        <a14:foregroundMark x1="47188" y1="66769" x2="93322" y2="59615"/>
                        <a14:foregroundMark x1="51230" y1="92308" x2="49209" y2="98000"/>
                        <a14:foregroundMark x1="49209" y1="98000" x2="49209" y2="9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377" y="82992"/>
            <a:ext cx="7003159" cy="80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ondo de marco circular de comida | Vector gratuito">
            <a:extLst>
              <a:ext uri="{FF2B5EF4-FFF2-40B4-BE49-F238E27FC236}">
                <a16:creationId xmlns:a16="http://schemas.microsoft.com/office/drawing/2014/main" id="{28C43086-9722-AB00-2EDA-D7ECCC7A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1086" y1="35463" x2="33227" y2="25559"/>
                        <a14:foregroundMark x1="33227" y1="25559" x2="42173" y2="24760"/>
                        <a14:foregroundMark x1="42173" y1="24760" x2="44569" y2="24760"/>
                        <a14:foregroundMark x1="28115" y1="31150" x2="33067" y2="22524"/>
                        <a14:foregroundMark x1="33067" y1="22524" x2="36581" y2="24121"/>
                        <a14:foregroundMark x1="36422" y1="43131" x2="36422" y2="43131"/>
                        <a14:foregroundMark x1="42332" y1="43450" x2="42332" y2="43450"/>
                        <a14:foregroundMark x1="52077" y1="42013" x2="52077" y2="42013"/>
                        <a14:foregroundMark x1="59425" y1="43131" x2="59425" y2="43131"/>
                        <a14:foregroundMark x1="38658" y1="54313" x2="38658" y2="54313"/>
                        <a14:foregroundMark x1="35304" y1="26198" x2="51118" y2="55272"/>
                        <a14:foregroundMark x1="51118" y1="55272" x2="68530" y2="45367"/>
                        <a14:foregroundMark x1="68530" y1="45367" x2="45687" y2="36581"/>
                        <a14:foregroundMark x1="45687" y1="36581" x2="44249" y2="55591"/>
                        <a14:foregroundMark x1="44249" y1="55591" x2="63898" y2="41374"/>
                        <a14:foregroundMark x1="63898" y1="41374" x2="36422" y2="43450"/>
                        <a14:foregroundMark x1="36422" y1="43450" x2="44249" y2="60383"/>
                        <a14:foregroundMark x1="44249" y1="60383" x2="47923" y2="61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27" y="2835094"/>
            <a:ext cx="38957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305255"/>
            <a:ext cx="7061835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Modelado del Negocio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7058" y="1064411"/>
            <a:ext cx="13116163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Organigrama:</a:t>
            </a: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 El organigrama de la empresa incluye un Gerente, y las áreas de Cocina, Ventas, Finanzas y Recursos Humanos. Bajo estas áreas, se encuentran roles como Cocinero, Ayudante de Cocina, Mesero, Cajero, Contador y Administrador de Recursos Humanos.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605" y="2212853"/>
            <a:ext cx="9965696" cy="41352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7118" y="6614203"/>
            <a:ext cx="13116163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Alcance del proyecto:</a:t>
            </a: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 El proyecto se limita al área de ventas y, de manera complementaria, al área de inventario, se plantea la administración del proyecto, análisis de requerimientos, diseño de la base de datos y desarrollo del sistema simplificado. No se incluirá el despliegue ni el mantenimiento del sistema.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iagrama de flujo: terminador 5">
            <a:extLst>
              <a:ext uri="{FF2B5EF4-FFF2-40B4-BE49-F238E27FC236}">
                <a16:creationId xmlns:a16="http://schemas.microsoft.com/office/drawing/2014/main" id="{E55C1DFB-B7EF-814E-B63C-31A01E8B5226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65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Arquitectura del Sistema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504" y="2403515"/>
            <a:ext cx="1185863" cy="1724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9539" y="2640687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39539" y="3131820"/>
            <a:ext cx="606075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Representa los datos y la lógica de negocio utilizando SQL Server como gestor de base de datos relacional.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504" y="4127897"/>
            <a:ext cx="1185863" cy="1724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9539" y="4365069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Controlador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39539" y="4856202"/>
            <a:ext cx="606075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Gestiona las solicitudes HTTP, procesa datos y determina qué vista mostrar utilizando C# y ASP.NET Core.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504" y="5852279"/>
            <a:ext cx="1185863" cy="1724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9539" y="6089452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Vista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39539" y="6580584"/>
            <a:ext cx="606075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Interfaz de usuario desarrollada con Razor Pages, HTML, CSS y Bootstrap para una experiencia visual intuitiva.</a:t>
            </a:r>
            <a:endParaRPr lang="en-US" sz="1850" dirty="0"/>
          </a:p>
        </p:txBody>
      </p:sp>
      <p:sp>
        <p:nvSpPr>
          <p:cNvPr id="13" name="Diagrama de flujo: terminador 12">
            <a:extLst>
              <a:ext uri="{FF2B5EF4-FFF2-40B4-BE49-F238E27FC236}">
                <a16:creationId xmlns:a16="http://schemas.microsoft.com/office/drawing/2014/main" id="{FEB4A6EE-4744-D28B-5154-E0793611DFB7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77041" y="393679"/>
            <a:ext cx="7676317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Base de Datos Relacional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6" y="1129553"/>
            <a:ext cx="5552775" cy="68466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62596" y="1613225"/>
            <a:ext cx="888837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El sistema utiliza una estructura de base de datos organizada en esquemas para una gestión eficiente de la información: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62595" y="2866373"/>
            <a:ext cx="4336137" cy="1310997"/>
          </a:xfrm>
          <a:prstGeom prst="roundRect">
            <a:avLst>
              <a:gd name="adj" fmla="val 247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6478575" y="308235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GENERAL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78575" y="3615872"/>
            <a:ext cx="390417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Categorías, Mesas, Productos, Ingredientes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814712" y="2866373"/>
            <a:ext cx="3502317" cy="1310997"/>
          </a:xfrm>
          <a:prstGeom prst="roundRect">
            <a:avLst>
              <a:gd name="adj" fmla="val 247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11030691" y="308235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1030691" y="3615872"/>
            <a:ext cx="390429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Datos de clientes y reservas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62595" y="4393350"/>
            <a:ext cx="4336137" cy="1310997"/>
          </a:xfrm>
          <a:prstGeom prst="roundRect">
            <a:avLst>
              <a:gd name="adj" fmla="val 247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478575" y="460932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INVENTARIO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78575" y="5142848"/>
            <a:ext cx="390417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Stock e insumos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10814712" y="4393350"/>
            <a:ext cx="3502317" cy="1310997"/>
          </a:xfrm>
          <a:prstGeom prst="roundRect">
            <a:avLst>
              <a:gd name="adj" fmla="val 247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11030691" y="460932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1030691" y="5142848"/>
            <a:ext cx="390429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Información de empleados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62596" y="5920327"/>
            <a:ext cx="8054434" cy="1310997"/>
          </a:xfrm>
          <a:prstGeom prst="roundRect">
            <a:avLst>
              <a:gd name="adj" fmla="val 247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6478575" y="6136306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TRANSACCIÓN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478575" y="6669825"/>
            <a:ext cx="845641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Pedidos y detalles</a:t>
            </a:r>
            <a:endParaRPr lang="en-US" sz="1700" dirty="0"/>
          </a:p>
        </p:txBody>
      </p:sp>
      <p:sp>
        <p:nvSpPr>
          <p:cNvPr id="20" name="Diagrama de flujo: terminador 19">
            <a:extLst>
              <a:ext uri="{FF2B5EF4-FFF2-40B4-BE49-F238E27FC236}">
                <a16:creationId xmlns:a16="http://schemas.microsoft.com/office/drawing/2014/main" id="{BB733D5C-C390-E1E6-1700-47F81A13CAF8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5344" y="267589"/>
            <a:ext cx="76241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Funcionalidades CRUD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45344" y="1101097"/>
            <a:ext cx="1154432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El núcleo del sistema se basa en operaciones CRUD (Crear, Leer, Actualizar, Borrar)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 err="1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implementadas</a:t>
            </a:r>
            <a:r>
              <a:rPr lang="en-US" sz="24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 en cada módulo: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30104" y="2202300"/>
            <a:ext cx="12954952" cy="4591526"/>
          </a:xfrm>
          <a:prstGeom prst="roundRect">
            <a:avLst>
              <a:gd name="adj" fmla="val 782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Shape 3"/>
          <p:cNvSpPr/>
          <p:nvPr/>
        </p:nvSpPr>
        <p:spPr>
          <a:xfrm>
            <a:off x="837724" y="220991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4"/>
          <p:cNvSpPr/>
          <p:nvPr/>
        </p:nvSpPr>
        <p:spPr>
          <a:xfrm>
            <a:off x="1077039" y="236112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“</a:t>
            </a:r>
            <a:r>
              <a:rPr lang="en-US" sz="18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Operación</a:t>
            </a:r>
            <a:r>
              <a:rPr lang="en-US" sz="18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”</a:t>
            </a:r>
            <a:endParaRPr lang="en-US" sz="18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4315778" y="2361129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“</a:t>
            </a:r>
            <a:r>
              <a:rPr lang="en-US" sz="18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Gestión</a:t>
            </a:r>
            <a:r>
              <a:rPr lang="en-US" sz="18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8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Pedidos</a:t>
            </a:r>
            <a:r>
              <a:rPr lang="en-US" sz="18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”</a:t>
            </a:r>
            <a:endParaRPr lang="en-US" sz="18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550706" y="2361129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“Control de </a:t>
            </a:r>
            <a:r>
              <a:rPr lang="en-US" sz="18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Inventario</a:t>
            </a:r>
            <a:r>
              <a:rPr lang="en-US" sz="18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”</a:t>
            </a:r>
            <a:endParaRPr lang="en-US" sz="18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10785634" y="236112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“Administración de Mesas”</a:t>
            </a:r>
            <a:endParaRPr lang="en-US" sz="18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837724" y="2895362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Text 9"/>
          <p:cNvSpPr/>
          <p:nvPr/>
        </p:nvSpPr>
        <p:spPr>
          <a:xfrm>
            <a:off x="1077039" y="304657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Crear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315778" y="3046572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Registrar nuevos pedidos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550706" y="3046572"/>
            <a:ext cx="27486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Añadir ingresos de productos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785634" y="304657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Configurar nuevas mesas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3963829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Text 14"/>
          <p:cNvSpPr/>
          <p:nvPr/>
        </p:nvSpPr>
        <p:spPr>
          <a:xfrm>
            <a:off x="1077039" y="411503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Leer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4315778" y="4115039"/>
            <a:ext cx="27486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Consultar pedidos existentes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550706" y="4115039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Verificar stock disponible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0785634" y="411503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Visualizar estado de mesas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5032296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Text 19"/>
          <p:cNvSpPr/>
          <p:nvPr/>
        </p:nvSpPr>
        <p:spPr>
          <a:xfrm>
            <a:off x="1077039" y="518350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Actualizar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4315778" y="5183505"/>
            <a:ext cx="27486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Modificar estado de pedidos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550706" y="5183505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Ajustar cantidades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10785634" y="518350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Cambiar disponibilidad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837724" y="610076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6" name="Text 24"/>
          <p:cNvSpPr/>
          <p:nvPr/>
        </p:nvSpPr>
        <p:spPr>
          <a:xfrm>
            <a:off x="1077039" y="625197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Eliminar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4315778" y="6251972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Cancelar pedidos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550706" y="6251972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Dar de baja productos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10785634" y="625197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Eliminar configuraciones</a:t>
            </a:r>
            <a:endParaRPr lang="en-US" sz="1850" dirty="0"/>
          </a:p>
        </p:txBody>
      </p:sp>
      <p:sp>
        <p:nvSpPr>
          <p:cNvPr id="30" name="Diagrama de flujo: terminador 29">
            <a:extLst>
              <a:ext uri="{FF2B5EF4-FFF2-40B4-BE49-F238E27FC236}">
                <a16:creationId xmlns:a16="http://schemas.microsoft.com/office/drawing/2014/main" id="{5F899924-6712-1C4A-9A45-1372CD47E7DE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22640"/>
            <a:ext cx="69923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Módulos del Sistema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1" y="2191416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8773" y="2333457"/>
            <a:ext cx="32293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Gestión de Pedidos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18773" y="2828996"/>
            <a:ext cx="54302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Permite registrar, consultar y actualizar pedidos y reservas, mejorando la organización de ventas y la atención al cliente.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1369995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1512036"/>
            <a:ext cx="35213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 de Inventario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62355" y="2007575"/>
            <a:ext cx="54303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Facilita el registro de ingresos y salidas de productos, manteniendo un control actualizado del stock disponible.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61" y="5050499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8773" y="5192541"/>
            <a:ext cx="34555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Monitoreo de Mesas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18773" y="5688079"/>
            <a:ext cx="54302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Visualización en tiempo real de la ocupación y disponibilidad de mesas para una asignación ágil y eficiente.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733" y="4284451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345" y="4426493"/>
            <a:ext cx="44922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Administración de Clientes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345" y="4922031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Mantiene una base de datos de clientes para mejorar la atención y personalización del servicio.</a:t>
            </a:r>
            <a:endParaRPr lang="en-US" sz="1850" dirty="0"/>
          </a:p>
        </p:txBody>
      </p:sp>
      <p:sp>
        <p:nvSpPr>
          <p:cNvPr id="15" name="Diagrama de flujo: terminador 14">
            <a:extLst>
              <a:ext uri="{FF2B5EF4-FFF2-40B4-BE49-F238E27FC236}">
                <a16:creationId xmlns:a16="http://schemas.microsoft.com/office/drawing/2014/main" id="{73B77194-083D-548A-EA1F-AC973B6A39CB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36DDEA84-F70E-8346-4BEB-2A088121367F}"/>
              </a:ext>
            </a:extLst>
          </p:cNvPr>
          <p:cNvSpPr/>
          <p:nvPr/>
        </p:nvSpPr>
        <p:spPr>
          <a:xfrm>
            <a:off x="8420345" y="6755835"/>
            <a:ext cx="44922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Administración de </a:t>
            </a:r>
            <a:r>
              <a:rPr lang="en-US" sz="22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Emplados</a:t>
            </a:r>
            <a:endParaRPr lang="en-US" sz="220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94B1E0CC-E342-AC5B-10DD-DBC0E9C68A99}"/>
              </a:ext>
            </a:extLst>
          </p:cNvPr>
          <p:cNvSpPr/>
          <p:nvPr/>
        </p:nvSpPr>
        <p:spPr>
          <a:xfrm>
            <a:off x="8420345" y="7251373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Mantiene una base de datos de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empleados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A6E43907-04D0-5BBA-D341-A18276B9C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820" y="6952169"/>
            <a:ext cx="598408" cy="5984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4" y="578287"/>
            <a:ext cx="6192001" cy="129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Pruebas del Sistema 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de </a:t>
            </a:r>
            <a:r>
              <a:rPr lang="en-US" sz="6600" dirty="0" err="1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Gestión</a:t>
            </a:r>
            <a:r>
              <a:rPr lang="en-US" sz="6600" dirty="0">
                <a:solidFill>
                  <a:srgbClr val="FFFFFF"/>
                </a:solidFill>
                <a:latin typeface="Colonna MT" panose="04020805060202030203" pitchFamily="82" charset="0"/>
                <a:ea typeface="Unbounded" pitchFamily="34" charset="-122"/>
                <a:cs typeface="Unbounded" pitchFamily="34" charset="-120"/>
              </a:rPr>
              <a:t> web</a:t>
            </a:r>
            <a:endParaRPr lang="en-US" sz="6600" dirty="0">
              <a:latin typeface="Colonna MT" panose="04020805060202030203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5924" y="2132409"/>
            <a:ext cx="363224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Objetivos de las Pruebas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5924" y="2651879"/>
            <a:ext cx="495561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Validar funcionalidades según requerimientos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35924" y="3061811"/>
            <a:ext cx="495561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Verificar operaciones CRUD en cada módulo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35924" y="3471743"/>
            <a:ext cx="495561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Comprobar la experiencia de usuario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35924" y="3881675"/>
            <a:ext cx="495561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Identificar y corregir errores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640" y="183434"/>
            <a:ext cx="4711837" cy="449547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212086" y="7125891"/>
            <a:ext cx="76898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Diagrama de flujo: terminador 9">
            <a:extLst>
              <a:ext uri="{FF2B5EF4-FFF2-40B4-BE49-F238E27FC236}">
                <a16:creationId xmlns:a16="http://schemas.microsoft.com/office/drawing/2014/main" id="{B915C63A-64BA-448B-1A6F-C89E74976D2C}"/>
              </a:ext>
            </a:extLst>
          </p:cNvPr>
          <p:cNvSpPr/>
          <p:nvPr/>
        </p:nvSpPr>
        <p:spPr>
          <a:xfrm>
            <a:off x="12844629" y="7662198"/>
            <a:ext cx="1678193" cy="48441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6611AD9C-09E4-6217-2BE7-7FD16B35A187}"/>
              </a:ext>
            </a:extLst>
          </p:cNvPr>
          <p:cNvSpPr/>
          <p:nvPr/>
        </p:nvSpPr>
        <p:spPr>
          <a:xfrm>
            <a:off x="735924" y="4524302"/>
            <a:ext cx="363224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s-E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Enfoque de las Pruebas: Se utilizó un enfoque de pruebas funcionales (caja negra), </a:t>
            </a:r>
          </a:p>
          <a:p>
            <a:pPr lvl="0"/>
            <a:r>
              <a:rPr lang="es-E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que significa que se validó el comportamiento de la aplicación desde la perspectiva del usuario, sin inspeccionar el código interno.</a:t>
            </a:r>
            <a:endParaRPr lang="es-PE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1825</Words>
  <Application>Microsoft Office PowerPoint</Application>
  <PresentationFormat>Personalizado</PresentationFormat>
  <Paragraphs>274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Cabin</vt:lpstr>
      <vt:lpstr>Unbounded</vt:lpstr>
      <vt:lpstr>Cascadia Mono</vt:lpstr>
      <vt:lpstr>Colonna MT</vt:lpstr>
      <vt:lpstr>Arial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Adriana Limay</dc:creator>
  <cp:lastModifiedBy>jesus zavaleta</cp:lastModifiedBy>
  <cp:revision>7</cp:revision>
  <dcterms:created xsi:type="dcterms:W3CDTF">2025-08-17T06:48:41Z</dcterms:created>
  <dcterms:modified xsi:type="dcterms:W3CDTF">2025-08-17T23:01:29Z</dcterms:modified>
</cp:coreProperties>
</file>